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/>
  <p:notesSz cx="6858000" cy="9144000"/>
  <p:embeddedFontLst>
    <p:embeddedFont>
      <p:font typeface="Lora"/>
      <p:regular r:id="rId39"/>
      <p:bold r:id="rId40"/>
      <p:italic r:id="rId41"/>
      <p:boldItalic r:id="rId42"/>
    </p:embeddedFont>
    <p:embeddedFont>
      <p:font typeface="IBM Plex Mono"/>
      <p:regular r:id="rId43"/>
      <p:bold r:id="rId44"/>
      <p:italic r:id="rId45"/>
      <p:boldItalic r:id="rId4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fonts/Lora-regular.fntdata" Type="http://schemas.openxmlformats.org/officeDocument/2006/relationships/font"/><Relationship Id="rId38" Target="slides/slide33.xml" Type="http://schemas.openxmlformats.org/officeDocument/2006/relationships/slide"/><Relationship Id="rId37" Target="slides/slide32.xml" Type="http://schemas.openxmlformats.org/officeDocument/2006/relationships/slide"/><Relationship Id="rId36" Target="slides/slide31.xml" Type="http://schemas.openxmlformats.org/officeDocument/2006/relationships/slide"/><Relationship Id="rId35" Target="slides/slide30.xml" Type="http://schemas.openxmlformats.org/officeDocument/2006/relationships/slide"/><Relationship Id="rId34" Target="slides/slide29.xml" Type="http://schemas.openxmlformats.org/officeDocument/2006/relationships/slide"/><Relationship Id="rId33" Target="slides/slide28.xml" Type="http://schemas.openxmlformats.org/officeDocument/2006/relationships/slide"/><Relationship Id="rId32" Target="slides/slide27.xml" Type="http://schemas.openxmlformats.org/officeDocument/2006/relationships/slide"/><Relationship Id="rId31" Target="slides/slide26.xml" Type="http://schemas.openxmlformats.org/officeDocument/2006/relationships/slide"/><Relationship Id="rId30" Target="slides/slide25.xml" Type="http://schemas.openxmlformats.org/officeDocument/2006/relationships/slide"/><Relationship Id="rId27" Target="slides/slide22.xml" Type="http://schemas.openxmlformats.org/officeDocument/2006/relationships/slide"/><Relationship Id="rId26" Target="slides/slide21.xml" Type="http://schemas.openxmlformats.org/officeDocument/2006/relationships/slide"/><Relationship Id="rId25" Target="slides/slide20.xml" Type="http://schemas.openxmlformats.org/officeDocument/2006/relationships/slide"/><Relationship Id="rId24" Target="slides/slide19.xml" Type="http://schemas.openxmlformats.org/officeDocument/2006/relationships/slide"/><Relationship Id="rId21" Target="slides/slide16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6" Target="slides/slide11.xml" Type="http://schemas.openxmlformats.org/officeDocument/2006/relationships/slide"/><Relationship Id="rId46" Target="fonts/IBMPlexMono-boldItalic.fntdata" Type="http://schemas.openxmlformats.org/officeDocument/2006/relationships/font"/><Relationship Id="rId15" Target="slides/slide10.xml" Type="http://schemas.openxmlformats.org/officeDocument/2006/relationships/slide"/><Relationship Id="rId45" Target="fonts/IBMPlexMono-italic.fntdata" Type="http://schemas.openxmlformats.org/officeDocument/2006/relationships/font"/><Relationship Id="rId14" Target="slides/slide9.xml" Type="http://schemas.openxmlformats.org/officeDocument/2006/relationships/slide"/><Relationship Id="rId44" Target="fonts/IBMPlexMono-bold.fntdata" Type="http://schemas.openxmlformats.org/officeDocument/2006/relationships/font"/><Relationship Id="rId13" Target="slides/slide8.xml" Type="http://schemas.openxmlformats.org/officeDocument/2006/relationships/slide"/><Relationship Id="rId43" Target="fonts/IBMPlexMono-regular.fntdata" Type="http://schemas.openxmlformats.org/officeDocument/2006/relationships/font"/><Relationship Id="rId12" Target="slides/slide7.xml" Type="http://schemas.openxmlformats.org/officeDocument/2006/relationships/slide"/><Relationship Id="rId42" Target="fonts/Lora-boldItalic.fntdata" Type="http://schemas.openxmlformats.org/officeDocument/2006/relationships/font"/><Relationship Id="rId11" Target="slides/slide6.xml" Type="http://schemas.openxmlformats.org/officeDocument/2006/relationships/slide"/><Relationship Id="rId41" Target="fonts/Lora-italic.fntdata" Type="http://schemas.openxmlformats.org/officeDocument/2006/relationships/font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40" Target="fonts/Lora-bold.fntdata" Type="http://schemas.openxmlformats.org/officeDocument/2006/relationships/font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slides/slide18.xml" Type="http://schemas.openxmlformats.org/officeDocument/2006/relationships/slide"/><Relationship Id="rId29" Target="slides/slide24.xml" Type="http://schemas.openxmlformats.org/officeDocument/2006/relationships/slide"/><Relationship Id="rId2" Target="viewProps.xml" Type="http://schemas.openxmlformats.org/officeDocument/2006/relationships/viewProps"/><Relationship Id="rId22" Target="slides/slide17.xml" Type="http://schemas.openxmlformats.org/officeDocument/2006/relationships/slide"/><Relationship Id="rId28" Target="slides/slide23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cac9ced4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cac9ced4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cac9ced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cac9ced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cac9ced4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cac9ced4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cac9ced4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cac9ced4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cb3c3ca5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cb3c3ca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cac9ced4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cac9ced4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cac9ced4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cac9ced4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cac9ced4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cac9ced4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fe3524b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fe3524b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fe3524b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fe3524b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cb3c3ca5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cb3c3ca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7f43d1ee3846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7f43d1ee3846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b970b0430cf92c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b970b0430cf92c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cac9ced4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cac9ced4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ca991d6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ca991d6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cac9ced4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cac9ced4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cac9ced4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cac9ced4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cac9ced4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cac9ced4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cb3c3ca5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cb3c3ca5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cb3c3ca5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cb3c3ca5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fe3524b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fe3524b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393536e77b1918a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393536e77b1918a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cba596e0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cba596e0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fe3524b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fe3524b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fe3524b4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fe3524b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3f98c4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3f98c4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ca991d6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ca991d6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ca991d6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ca991d6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f43d1ee3846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f43d1ee384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ca991d6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ca991d6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ca991d6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ca991d6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cac9ced4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cac9ced4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4" Target="../media/image5.jpg" Type="http://schemas.openxmlformats.org/officeDocument/2006/relationships/image"/><Relationship Id="rId3" Target="../media/image11.jp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7.jp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4" Target="../media/image19.png" Type="http://schemas.openxmlformats.org/officeDocument/2006/relationships/image"/><Relationship Id="rId3" Target="../media/image6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5" Target="../media/image13.png" Type="http://schemas.openxmlformats.org/officeDocument/2006/relationships/image"/><Relationship Id="rId4" Target="../media/image19.png" Type="http://schemas.openxmlformats.org/officeDocument/2006/relationships/image"/><Relationship Id="rId3" Target="../media/image6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5" Target="../media/image13.png" Type="http://schemas.openxmlformats.org/officeDocument/2006/relationships/image"/><Relationship Id="rId4" Target="../media/image15.png" Type="http://schemas.openxmlformats.org/officeDocument/2006/relationships/image"/><Relationship Id="rId3" Target="../media/image12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5" Target="../media/image24.png" Type="http://schemas.openxmlformats.org/officeDocument/2006/relationships/image"/><Relationship Id="rId4" Target="../media/image13.png" Type="http://schemas.openxmlformats.org/officeDocument/2006/relationships/image"/><Relationship Id="rId3" Target="../media/image29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13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13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4" Target="../media/image21.png" Type="http://schemas.openxmlformats.org/officeDocument/2006/relationships/image"/><Relationship Id="rId3" Target="../media/image13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../media/image14.jpg" Type="http://schemas.openxmlformats.org/officeDocument/2006/relationships/image"/><Relationship Id="rId3" Target="http://www.youtube.com/watch?v=3T7jMcstxY0" TargetMode="External" Type="http://schemas.openxmlformats.org/officeDocument/2006/relationships/hyperlink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5" Target="../media/image23.png" Type="http://schemas.openxmlformats.org/officeDocument/2006/relationships/image"/><Relationship Id="rId4" Target="../media/image21.png" Type="http://schemas.openxmlformats.org/officeDocument/2006/relationships/image"/><Relationship Id="rId3" Target="../media/image13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7" Target="../media/image24.png" Type="http://schemas.openxmlformats.org/officeDocument/2006/relationships/image"/><Relationship Id="rId6" Target="../media/image15.png" Type="http://schemas.openxmlformats.org/officeDocument/2006/relationships/image"/><Relationship Id="rId5" Target="../media/image12.png" Type="http://schemas.openxmlformats.org/officeDocument/2006/relationships/image"/><Relationship Id="rId4" Target="../media/image6.png" Type="http://schemas.openxmlformats.org/officeDocument/2006/relationships/image"/><Relationship Id="rId3" Target="../media/image23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3" Target="../media/image26.jp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3" Target="../media/image25.jp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3" Target="../media/image28.pn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2" Target="../notesSlides/notesSlide3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2" Target="../notesSlides/notesSlide3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2" Target="../notesSlides/notesSlide3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3" Target="../media/image20.png" Type="http://schemas.openxmlformats.org/officeDocument/2006/relationships/image"/><Relationship Id="rId2" Target="../notesSlides/notesSlide3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7" Target="../media/image10.jpg" Type="http://schemas.openxmlformats.org/officeDocument/2006/relationships/image"/><Relationship Id="rId6" Target="../media/image27.jpg" Type="http://schemas.openxmlformats.org/officeDocument/2006/relationships/image"/><Relationship Id="rId5" Target="../media/image22.png" Type="http://schemas.openxmlformats.org/officeDocument/2006/relationships/image"/><Relationship Id="rId4" Target="../media/image9.jpg" Type="http://schemas.openxmlformats.org/officeDocument/2006/relationships/image"/><Relationship Id="rId3" Target="../media/image2.jp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4" Target="../media/image30.png" Type="http://schemas.openxmlformats.org/officeDocument/2006/relationships/image"/><Relationship Id="rId3" Target="../media/image9.jp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3.jpg" Type="http://schemas.openxmlformats.org/officeDocument/2006/relationships/image"/><Relationship Id="rId3" Target="../media/image22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10.jpg" Type="http://schemas.openxmlformats.org/officeDocument/2006/relationships/image"/><Relationship Id="rId3" Target="../media/image4.jp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../media/image2.jpg" Type="http://schemas.openxmlformats.org/officeDocument/2006/relationships/image"/><Relationship Id="rId3" Target="../media/image8.jp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54883" t="0"/>
          <a:stretch/>
        </p:blipFill>
        <p:spPr>
          <a:xfrm>
            <a:off x="0" y="-61925"/>
            <a:ext cx="4572001" cy="52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068650" y="1204225"/>
            <a:ext cx="3796500" cy="212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Visualization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as Design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Feb 5, 2025</a:t>
            </a:r>
            <a:endParaRPr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Donald Blitzer </a:t>
            </a:r>
            <a:r>
              <a:rPr altLang="en"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(today)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196" y="986900"/>
            <a:ext cx="3659726" cy="28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17742" l="0" r="0" t="0"/>
          <a:stretch/>
        </p:blipFill>
        <p:spPr>
          <a:xfrm>
            <a:off x="295100" y="3612700"/>
            <a:ext cx="1383600" cy="140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5986575" y="1420988"/>
            <a:ext cx="2814600" cy="1947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Pioneered ideas around interactive media and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explorable explanations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1960s precursor to the work we saw from Bret Victor.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47" name="Google Shape;147;p24"/>
          <p:cNvSpPr txBox="1"/>
          <p:nvPr/>
        </p:nvSpPr>
        <p:spPr>
          <a:xfrm>
            <a:off x="1866900" y="1128675"/>
            <a:ext cx="5410200" cy="3181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Pioneers of Data Visualization: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 of the important names and pieces you’ll want to know.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Ideas of Tufte: </a:t>
            </a:r>
            <a:r>
              <a:rPr altLang="en"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 overview of key ideas given to us by pioneer Tufte.</a:t>
            </a:r>
            <a:endParaRPr b="1"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Problematic graphs: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look at some graphics that may have some issues.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After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has happened since Tufte and what set the stage for the 4 perspectives we are exploring.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Introducing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Edward Tufte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3830425" y="768300"/>
            <a:ext cx="4674000" cy="3606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It’s hard to describe just how influential Tufte has been. He brought a lot of people into 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information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design through touring workshops and popular books.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Many people disagree with some of his ideas now but his perspective has and continues to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fundamentally shape data visualization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today.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discuss these ideas not as rules but as guidelines many follow as standard advice.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 ideas are readily applicable. I’ll do all of the following charts in Google Sheets.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751" y="1004395"/>
            <a:ext cx="2190300" cy="313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Lie-Factor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15669" l="9518" r="0" t="13075"/>
          <a:stretch/>
        </p:blipFill>
        <p:spPr>
          <a:xfrm>
            <a:off x="1766962" y="1901550"/>
            <a:ext cx="5486174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225" y="843648"/>
            <a:ext cx="3763551" cy="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Lie-Factor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15669" l="9518" r="0" t="13075"/>
          <a:stretch/>
        </p:blipFill>
        <p:spPr>
          <a:xfrm>
            <a:off x="76200" y="2331425"/>
            <a:ext cx="3392649" cy="19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7096125" y="3054800"/>
            <a:ext cx="20616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225" y="843648"/>
            <a:ext cx="3763551" cy="7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500" y="1676396"/>
            <a:ext cx="5424600" cy="3354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Chartjunk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80" name="Google Shape;180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39800"/>
            <a:ext cx="5419050" cy="351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014" y="3446992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014" y="3191847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014" y="2936702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014" y="2681556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1929014" y="2456770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661" y="347736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661" y="3222218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661" y="2967073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661" y="2711928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661" y="2456783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56132"/>
          <a:stretch/>
        </p:blipFill>
        <p:spPr>
          <a:xfrm>
            <a:off x="2339650" y="2386149"/>
            <a:ext cx="255150" cy="11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07" y="346218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07" y="320703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07" y="295189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07" y="269674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750307" y="2471962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56128"/>
          <a:stretch/>
        </p:blipFill>
        <p:spPr>
          <a:xfrm>
            <a:off x="2750307" y="2302813"/>
            <a:ext cx="255144" cy="11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54" y="346218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54" y="320703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54" y="295189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54" y="269674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3186554" y="2471962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3186554" y="2216817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01" y="346218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01" y="320703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01" y="295189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01" y="269674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3622801" y="2471962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3622801" y="2216817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0" l="0" r="0" t="37237"/>
          <a:stretch/>
        </p:blipFill>
        <p:spPr>
          <a:xfrm>
            <a:off x="3622801" y="2026320"/>
            <a:ext cx="255144" cy="16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452" y="1609877"/>
            <a:ext cx="3506550" cy="216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1" y="346218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1" y="320703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1" y="2951894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1" y="2696749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026651" y="2471962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026651" y="2216817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026651" y="1961692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01" y="3462172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01" y="3207027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01" y="2951881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01" y="2696736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450101" y="2471950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450101" y="2216804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450101" y="1961679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b="0" l="0" r="0" t="56134"/>
          <a:stretch/>
        </p:blipFill>
        <p:spPr>
          <a:xfrm>
            <a:off x="4458675" y="1819420"/>
            <a:ext cx="255150" cy="11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51" y="3462172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51" y="3207027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51" y="2951881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51" y="2696736"/>
            <a:ext cx="255144" cy="2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870151" y="2471950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870151" y="2216804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4870151" y="1961679"/>
            <a:ext cx="255144" cy="2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b="-5" l="0" r="0" t="44978"/>
          <a:stretch/>
        </p:blipFill>
        <p:spPr>
          <a:xfrm>
            <a:off x="4870150" y="1790950"/>
            <a:ext cx="255150" cy="1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Data-Ink Ratio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41" name="Google Shape;241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755550"/>
            <a:ext cx="3179358" cy="196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38" y="2969101"/>
            <a:ext cx="3114024" cy="192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633" y="1034500"/>
            <a:ext cx="5364567" cy="33170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244" name="Google Shape;244;p29"/>
          <p:cNvSpPr txBox="1"/>
          <p:nvPr/>
        </p:nvSpPr>
        <p:spPr>
          <a:xfrm>
            <a:off x="3905250" y="3701150"/>
            <a:ext cx="170100" cy="115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45" name="Google Shape;245;p29"/>
          <p:cNvCxnSpPr/>
          <p:nvPr/>
        </p:nvCxnSpPr>
        <p:spPr>
          <a:xfrm>
            <a:off x="3880775" y="4005950"/>
            <a:ext cx="312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type="none" w="med"/>
            <a:tailEnd len="med" type="none" w="med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3895884" y="1771350"/>
            <a:ext cx="312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type="none" w="med"/>
            <a:tailEnd len="med" type="none" w="med"/>
          </a:ln>
        </p:spPr>
      </p:cxnSp>
      <p:sp>
        <p:nvSpPr>
          <p:cNvPr id="247" name="Google Shape;247;p29"/>
          <p:cNvSpPr txBox="1"/>
          <p:nvPr/>
        </p:nvSpPr>
        <p:spPr>
          <a:xfrm>
            <a:off x="3696875" y="3929750"/>
            <a:ext cx="680700" cy="31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rgbClr val="666666"/>
                </a:solidFill>
              </a:rPr>
              <a:t>0 mpg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3801825" y="1539750"/>
            <a:ext cx="1956600" cy="31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rgbClr val="666666"/>
                </a:solidFill>
              </a:rPr>
              <a:t>27.5 mpg target set by the ECPA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833150" y="2584188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First year of standards saw 18 mpg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829050" y="2207275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1978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514850" y="2131075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1979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200650" y="2024400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1980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886450" y="1864375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1981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6572250" y="1716600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1982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7258050" y="1539750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1983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7943850" y="1463550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1984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8591400" y="1408800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1985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Density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64" name="Google Shape;264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" y="1214474"/>
            <a:ext cx="4390101" cy="271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Density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71" name="Google Shape;271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0250" y="556250"/>
            <a:ext cx="7000551" cy="43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Density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78" name="Google Shape;278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0250" y="556250"/>
            <a:ext cx="7000551" cy="4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06" y="1250100"/>
            <a:ext cx="4267193" cy="264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ographics are not new.. in 1862 Charles Joseph Minard created a much-praised infographic depicting Napoleon's invasion of Russia in 1812. More links &amp; stuff in full description below ↓↓↓   This video features Dr James Grime - http://singingbanana.com More of James on Numberphile: http://bit.ly/grimevideos  Here is the info graphic: http://en.wikipedia.org/wiki/File:Minard.png  A book coming soon about the map: http://amzn.to/QHIvo7  Destin puts great infographics on his Tumblr at http://smartereveryday.tumblr.com/  Support us on Patreon: http://www.patreon.com/numberphile  NUMBERPHILE Website: http://www.numberphile.com/ Numberphile on Facebook: http://www.facebook.com/numberphile Numberphile tweets: https://twitter.com/numberphile Subscribe: http://bit.ly/Numberphile_Sub  Numberphile is supported by the Mathematical Sciences Research Institute (MSRI): http://bit.ly/MSRINumberphile  Videos by Brady Haran  Brady's videos subreddit: http://www.reddit.com/r/BradyHaran/  Brady's latest videos across all channels: http://www.bradyharanblog.com/  Sign up for (occasional) emails: http://eepurl.com/YdjL9  Numberphile T-Shirts: https://teespring.com/stores/numberphile Other merchandise: https://store.dftba.com/collections/numberphile" id="67" name="Google Shape;67;p15" title="The Greatest Ever Infographic - Numberphi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0" y="125775"/>
            <a:ext cx="8696800" cy="48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Density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86" name="Google Shape;286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" y="720424"/>
            <a:ext cx="4390101" cy="271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550" y="1311012"/>
            <a:ext cx="2492350" cy="15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5">
            <a:alphaModFix/>
          </a:blip>
          <a:srcRect b="0" l="0" r="26788" t="0"/>
          <a:stretch/>
        </p:blipFill>
        <p:spPr>
          <a:xfrm>
            <a:off x="1085667" y="3647494"/>
            <a:ext cx="7446876" cy="1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Tufte’s ideas: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Summary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 b="0" l="0" r="50838" t="0"/>
          <a:stretch/>
        </p:blipFill>
        <p:spPr>
          <a:xfrm>
            <a:off x="1323897" y="3964425"/>
            <a:ext cx="5000699" cy="1291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4">
            <a:alphaModFix/>
          </a:blip>
          <a:srcRect b="15669" l="9518" r="0" t="13075"/>
          <a:stretch/>
        </p:blipFill>
        <p:spPr>
          <a:xfrm>
            <a:off x="169888" y="1360844"/>
            <a:ext cx="2805049" cy="157790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69896" y="897050"/>
            <a:ext cx="28050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Lie Factor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8" name="Google Shape;298;p3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650" y="1053350"/>
            <a:ext cx="3194925" cy="207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19" y="2531516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19" y="2381090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19" y="2230664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19" y="2080238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4304019" y="1947711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125" y="2549423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125" y="2398996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125" y="2248570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125" y="2098144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125" y="1947718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6">
            <a:alphaModFix/>
          </a:blip>
          <a:srcRect b="0" l="0" r="0" t="56132"/>
          <a:stretch/>
        </p:blipFill>
        <p:spPr>
          <a:xfrm>
            <a:off x="4546119" y="1906075"/>
            <a:ext cx="150429" cy="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231" y="2540473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231" y="2390047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231" y="2239621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231" y="2089195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4788231" y="1956668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6">
            <a:alphaModFix/>
          </a:blip>
          <a:srcRect b="0" l="0" r="0" t="56128"/>
          <a:stretch/>
        </p:blipFill>
        <p:spPr>
          <a:xfrm>
            <a:off x="4788231" y="1856942"/>
            <a:ext cx="150426" cy="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430" y="2540473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430" y="2390047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430" y="2239621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430" y="2089195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045430" y="1956668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045430" y="1806241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630" y="2540473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630" y="2390047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630" y="2239621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630" y="2089195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302630" y="1956668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302630" y="1806241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6">
            <a:alphaModFix/>
          </a:blip>
          <a:srcRect b="0" l="0" r="0" t="37237"/>
          <a:stretch/>
        </p:blipFill>
        <p:spPr>
          <a:xfrm>
            <a:off x="5302630" y="1693930"/>
            <a:ext cx="150426" cy="9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29" y="2540473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29" y="2390047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29" y="2239621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29" y="2089195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540729" y="1956668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540729" y="1806241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540729" y="1655827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383" y="2540466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383" y="2390040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383" y="2239614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383" y="2089188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790383" y="1956660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790383" y="1806234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5790383" y="1655820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6">
            <a:alphaModFix/>
          </a:blip>
          <a:srcRect b="0" l="0" r="0" t="56134"/>
          <a:stretch/>
        </p:blipFill>
        <p:spPr>
          <a:xfrm>
            <a:off x="5795438" y="1571948"/>
            <a:ext cx="150429" cy="6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033" y="2540466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033" y="2390040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033" y="2239614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033" y="2089188"/>
            <a:ext cx="1504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6038033" y="1956660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6038033" y="1806234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6">
            <a:alphaModFix/>
          </a:blip>
          <a:srcRect b="0" l="0" r="0" t="11902"/>
          <a:stretch/>
        </p:blipFill>
        <p:spPr>
          <a:xfrm>
            <a:off x="6038033" y="1655820"/>
            <a:ext cx="150426" cy="13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6">
            <a:alphaModFix/>
          </a:blip>
          <a:srcRect b="-5" l="0" r="0" t="44978"/>
          <a:stretch/>
        </p:blipFill>
        <p:spPr>
          <a:xfrm>
            <a:off x="6038033" y="1555163"/>
            <a:ext cx="150429" cy="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/>
        </p:nvSpPr>
        <p:spPr>
          <a:xfrm>
            <a:off x="3141846" y="551725"/>
            <a:ext cx="32646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Chartjunk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-12295" y="4304925"/>
            <a:ext cx="1336200" cy="73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Data</a:t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Density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4" name="Google Shape;354;p34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3433" y="647338"/>
            <a:ext cx="5364567" cy="33170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355" name="Google Shape;355;p34"/>
          <p:cNvSpPr txBox="1"/>
          <p:nvPr/>
        </p:nvSpPr>
        <p:spPr>
          <a:xfrm>
            <a:off x="7072050" y="3313988"/>
            <a:ext cx="170100" cy="115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6" name="Google Shape;356;p34"/>
          <p:cNvCxnSpPr/>
          <p:nvPr/>
        </p:nvCxnSpPr>
        <p:spPr>
          <a:xfrm>
            <a:off x="7047575" y="3618788"/>
            <a:ext cx="312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type="none" w="med"/>
            <a:tailEnd len="med" type="none" w="med"/>
          </a:ln>
        </p:spPr>
      </p:cxnSp>
      <p:cxnSp>
        <p:nvCxnSpPr>
          <p:cNvPr id="357" name="Google Shape;357;p34"/>
          <p:cNvCxnSpPr/>
          <p:nvPr/>
        </p:nvCxnSpPr>
        <p:spPr>
          <a:xfrm>
            <a:off x="7047575" y="1399488"/>
            <a:ext cx="312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type="none" w="med"/>
            <a:tailEnd len="med" type="none" w="med"/>
          </a:ln>
        </p:spPr>
      </p:cxnSp>
      <p:sp>
        <p:nvSpPr>
          <p:cNvPr id="358" name="Google Shape;358;p34"/>
          <p:cNvSpPr txBox="1"/>
          <p:nvPr/>
        </p:nvSpPr>
        <p:spPr>
          <a:xfrm>
            <a:off x="6863675" y="3618788"/>
            <a:ext cx="680700" cy="32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rgbClr val="666666"/>
                </a:solidFill>
              </a:rPr>
              <a:t>0 mpg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6968625" y="1076388"/>
            <a:ext cx="1956600" cy="32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rgbClr val="666666"/>
                </a:solidFill>
              </a:rPr>
              <a:t>27.5 mpg target set by the ECPA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6999950" y="2197025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First year of standards saw 18 mpg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6995850" y="1820113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1978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7681650" y="1743913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1979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8367450" y="1637238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1980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9053250" y="1477213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1981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9739050" y="1329438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1982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10424850" y="1152588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1983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11110650" y="1076388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rgbClr val="666666"/>
                </a:solidFill>
              </a:rPr>
              <a:t>1984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11758200" y="1021638"/>
            <a:ext cx="428700" cy="307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800">
                <a:solidFill>
                  <a:schemeClr val="dk1"/>
                </a:solidFill>
              </a:rPr>
              <a:t>1985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6773421" y="4099975"/>
            <a:ext cx="3264600" cy="461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Data-Ink Ratio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376" name="Google Shape;376;p35"/>
          <p:cNvSpPr txBox="1"/>
          <p:nvPr/>
        </p:nvSpPr>
        <p:spPr>
          <a:xfrm>
            <a:off x="1866900" y="1128675"/>
            <a:ext cx="5410200" cy="3181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Pioneers of Data Visualization: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 of the important names and pieces you’ll want to know.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Ideas of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 overview of key ideas given to us by pioneer Tufte.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Problematic graphs: </a:t>
            </a:r>
            <a:r>
              <a:rPr altLang="en"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look at some graphics that may have some issues.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After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has happened since Tufte and what set the stage for the 4 perspectives we are exploring.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Problematic graphics: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Group Activity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83" name="Google Shape;3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50" y="1433513"/>
            <a:ext cx="21431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3813625" y="1008600"/>
            <a:ext cx="4749000" cy="312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are going to look at some bad charts (“darts”) identified by Michael Friendly.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These were a motivation for Tufte, our next friend along this journey.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Break into groups and take a look at each section. Find a favorite and we will share with the class.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About 10 minutes to look through your section! Link in Zulip.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391" name="Google Shape;391;p37"/>
          <p:cNvSpPr txBox="1"/>
          <p:nvPr/>
        </p:nvSpPr>
        <p:spPr>
          <a:xfrm>
            <a:off x="1866900" y="1128675"/>
            <a:ext cx="5410200" cy="3181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Pioneers of Data Visualization: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 of the important names and pieces you’ll want to know.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Ideas of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 overview of key ideas given to us by pioneer Tufte.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Problematic graphs: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look at some graphics that may have some issues.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After Tufte: </a:t>
            </a:r>
            <a:r>
              <a:rPr altLang="en"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has happened since Tufte and what set the stage for the 4 perspectives we are exploring.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legacy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of Tufte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5" y="3344050"/>
            <a:ext cx="1452600" cy="145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2024075" y="3587800"/>
            <a:ext cx="3886200" cy="96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Matthew Dunnigan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Principal User Research Manager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Microsoft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2007500" y="816225"/>
            <a:ext cx="6265200" cy="219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Specifically, it seems like he pulls some of his design principles out [of] thin air, and the design improvements they generate are </a:t>
            </a: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 scientifically validated</a:t>
            </a: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…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”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Bringing in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empirical approaches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758900" y="1111200"/>
            <a:ext cx="5626200" cy="292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This lecture brought us to the doorstep of modern data visualization.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cross the threshold in the next lecture where w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 will start to bring in scientific understanding of cognitive and perception science, exploring encoding devices.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All of this will culminate in bringing in one of the most important ideas: channel effectiveness.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quick word from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Fung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 rotWithShape="1">
          <a:blip r:embed="rId3">
            <a:alphaModFix/>
          </a:blip>
          <a:srcRect b="22982" l="0" r="0" t="0"/>
          <a:stretch/>
        </p:blipFill>
        <p:spPr>
          <a:xfrm>
            <a:off x="1633500" y="1720800"/>
            <a:ext cx="5753100" cy="1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About your homework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...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330200" y="1139250"/>
            <a:ext cx="3962400" cy="2865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Have you finished your homework?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Make sure to complete #assign-2-ex-viz and #assign-3-four-persp.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Note that #assign-viz-4-ex-2 was just assigned.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Note that Assignment 2 can no longer be completed for full credit.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4787900" y="1139250"/>
            <a:ext cx="3962400" cy="152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 you need help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have double office hours this week. See #coffee-and-office-hours for options available on Friday.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/>
        </p:nvSpPr>
        <p:spPr>
          <a:xfrm>
            <a:off x="197425" y="748150"/>
            <a:ext cx="8728500" cy="419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B. Adhikari, "Marey's train schedule," University of Missouri Saint Louis, 2021. Available: https://badriadhikari.github.io/data-viz-workshop-2021/minards/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M. van Langren, "Grados de la Longitud," 1644. Available: https://commons.wikimedia.org/wiki/File:Grados_de_la_Longitud.jpg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J. Norman, "Michael Florent van Langren issues the Earliest Known Graph of Statistical Data," History of Information, 2013. Available: https://www.historyofinformation.com/detail.php?id=3415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W. Playfair, "Time Series of Exports and Imports of Denmark and Norway," Commercial and Political Atlas, 2011. Available: https://en.wikipedia.org/wiki/William_Playfair#/media/File:Playfair_TimeSeries-2.png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D. Bellhouse, "The Flawed Genius of William Playfair: The Story of the Father of Statistical Graphics," University of Toronto Press, 2023. Available: https://www.jstor.org/stable/10.3138/jj.6167271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Overview</a:t>
            </a: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of the second section.</a:t>
            </a:r>
            <a:endParaRPr sz="1000"/>
          </a:p>
        </p:txBody>
      </p:sp>
      <p:sp>
        <p:nvSpPr>
          <p:cNvPr id="74" name="Google Shape;74;p16"/>
          <p:cNvSpPr txBox="1"/>
          <p:nvPr/>
        </p:nvSpPr>
        <p:spPr>
          <a:xfrm>
            <a:off x="3444875" y="652050"/>
            <a:ext cx="5410200" cy="4220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Visualization as Design: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Investigating some of the early design ideas that continue to shape data visualization and some information about how we got to now.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Visualization as Science 1: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Foundational cognitive and perception science principles and studies.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Visualization as Science 2: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cog sci and perception principles say about data visualization.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Skills Labs: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Exploring the primitives available for drawing and how to draw with data.</a:t>
            </a:r>
            <a:b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Formalizing Glyphs: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Cleveland and McGill tie it all together: actionable visualization recommendations for using primitives.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76225" y="2416950"/>
            <a:ext cx="2686200" cy="690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Section 2:</a:t>
            </a:r>
            <a:endParaRPr sz="1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Primitives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/>
        </p:nvSpPr>
        <p:spPr>
          <a:xfrm>
            <a:off x="197425" y="748150"/>
            <a:ext cx="8728500" cy="419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dk2"/>
                </a:solidFill>
              </a:rPr>
              <a:t>M. Callejon, "Masters series: William Playfair, the father of statistical graphics," Flourish, 2023. Available: https://flourish.studio/blog/masters-william-playfair-father-of-statistical-graphics/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dk2"/>
                </a:solidFill>
              </a:rPr>
              <a:t>H. Hering, "Florence Nightingale Portrait," 1860. Available: https://en.wikipedia.org/wiki/Florence_Nightingale#/media/File:Florence_Nightingale_(H_Hering_NPG_x82368).jpg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dk2"/>
                </a:solidFill>
              </a:rPr>
              <a:t>J. Mansky, "W.E.B. Du Bois’ Visionary Infographics Come Together for the First Time in Full Color," Smithsonian Magazine, 2018. Available: https://www.smithsonianmag.com/history/first-time-together-and-color-book-displays-web-du-bois-visionary-infographics-180970826/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University of Illinois, "Faculty portrait photograph of Professor of Electrical Engineering Donald Bitzer," University of Illinois, 1971. Available: https://archon.library.illinois.edu/archives/index.php?p=digitallibrary%2Fdigitalcontent&amp;id=7887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/>
        </p:nvSpPr>
        <p:spPr>
          <a:xfrm>
            <a:off x="197425" y="748150"/>
            <a:ext cx="8728500" cy="419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J. Scott, "5.08 of BBS: The Documentary," Textfiles, 2005. Available: https://en.wikipedia.org/wiki/PLATO_%28computer_system%29#/media/File:PLATO_chem_exp.jpg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B. Leroy, "Review of Tufte’s The Visual Display of Quantitative Information," Carnegie Mellon University, 2018. Available: https://benjaminleroy.github.io/pages/blog/public/post/2018/05/16/review-of-tufte-s-the-visual-display-of-quantitative-information/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M. Friendly, "Darts," York University, 2025. Available: https://www.datavis.ca/gallery/lie-factor.php.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Princeton University, "Public Lectures: Edward Tufte (Photo)," Princeton University. Available: https://lectures.princeton.edu/lectures/2013/edward-tufte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Union of Concerned Scientists, "Brief History of US Fuel Efficiency Standards," Union of Concerned Scientists, 2017. Available: https://www.ucsusa.org/resources/brief-history-us-fuel-efficiency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42" name="Google Shape;442;p4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Works cited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97425" y="748150"/>
            <a:ext cx="8728500" cy="419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N. Vega, "A gallon of gas was 65 cents in 1978—here’s how much it cost every year since," CNBC, 2022. Available: https://www.cnbc.com/2022/04/13/how-much-gas-cost-every-year-since-1978.html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M. Dunnigan, "Why Tufte is Wrong," Medium, 2014. Available: https://medium.com/@MattDuignan/why-tuftes-wrong-a9bd6a14ff8e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</a:rPr>
              <a:t>B. Adhikari, "Data Density," University of Missouri Saint Louis, 2021. Available: https://badriadhikari.github.io/data-viz-workshop-2021/Tufte/Chapter_8/</a:t>
            </a:r>
            <a:endParaRPr sz="1500">
              <a:solidFill>
                <a:schemeClr val="dk2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82" name="Google Shape;82;p17"/>
          <p:cNvSpPr txBox="1"/>
          <p:nvPr/>
        </p:nvSpPr>
        <p:spPr>
          <a:xfrm>
            <a:off x="1866900" y="1128675"/>
            <a:ext cx="5410200" cy="3181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Pioneers of Data Visualization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b="1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Some of the important names and pieces you’ll want to know.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Ideas of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An overview of key ideas given to us by pioneer Tufte.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Problematic graphs: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A look at some graphics that may have some issues.</a:t>
            </a:r>
            <a:b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ra"/>
              <a:buChar char="●"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After Tufte: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has happened since Tufte and what set the stage for the 4 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perspectives</a:t>
            </a:r>
            <a:r>
              <a:rPr altLang="en" lang="en" sz="16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 we are exploring.</a:t>
            </a:r>
            <a:endParaRPr sz="16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54607" l="0" r="0" t="0"/>
          <a:stretch/>
        </p:blipFill>
        <p:spPr>
          <a:xfrm>
            <a:off x="3303475" y="3177625"/>
            <a:ext cx="3377549" cy="1965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 Comment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13600" y="574373"/>
            <a:ext cx="8592900" cy="832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fastest imaginable look at data visualization history. Just one person per century! I want to briefly pause to comment on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who is remembered and who is left out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We will have another chance at history later.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605975"/>
            <a:ext cx="56673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375" y="1606000"/>
            <a:ext cx="3683826" cy="272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/>
          </a:blip>
          <a:srcRect b="36560" l="0" r="0" t="0"/>
          <a:stretch/>
        </p:blipFill>
        <p:spPr>
          <a:xfrm>
            <a:off x="0" y="3177625"/>
            <a:ext cx="3303475" cy="196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7">
            <a:alphaModFix/>
          </a:blip>
          <a:srcRect b="76341" l="0" r="0" t="0"/>
          <a:stretch/>
        </p:blipFill>
        <p:spPr>
          <a:xfrm>
            <a:off x="3247925" y="4380675"/>
            <a:ext cx="5896074" cy="7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-10200" y="1473050"/>
            <a:ext cx="9164400" cy="3670500"/>
          </a:xfrm>
          <a:prstGeom prst="rect">
            <a:avLst/>
          </a:prstGeom>
          <a:solidFill>
            <a:srgbClr val="EEEEEE">
              <a:alpha val="6682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Michael Florent van Langren </a:t>
            </a:r>
            <a:r>
              <a:rPr altLang="en"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(1600s)</a:t>
            </a:r>
            <a:endParaRPr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563" y="1517525"/>
            <a:ext cx="566737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251325" y="2955800"/>
            <a:ext cx="5538000" cy="799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Though not as well known as some others, the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earliest known “statistical graphic”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(1644), this looks at different estimates of the distance from Toledo to Rome.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33172" l="0" r="8625" t="2675"/>
          <a:stretch/>
        </p:blipFill>
        <p:spPr>
          <a:xfrm>
            <a:off x="299375" y="3616925"/>
            <a:ext cx="1429200" cy="143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William Playfair </a:t>
            </a:r>
            <a:r>
              <a:rPr altLang="en"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(1700s)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00" y="884800"/>
            <a:ext cx="4136226" cy="305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010225" y="1036375"/>
            <a:ext cx="3027600" cy="2751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Often called the parent of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modern data visualization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Created common patterns we use today like the pie chart. 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Popularized prior forms like the bar chart and area chart.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Piece to the left is from 1786.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20031" l="0" r="0" t="0"/>
          <a:stretch/>
        </p:blipFill>
        <p:spPr>
          <a:xfrm>
            <a:off x="291175" y="3549250"/>
            <a:ext cx="1469100" cy="147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Florence Nightingale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altLang="en"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(1800s)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23655" l="0" r="0" t="1883"/>
          <a:stretch/>
        </p:blipFill>
        <p:spPr>
          <a:xfrm>
            <a:off x="542675" y="3447075"/>
            <a:ext cx="1355400" cy="140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650" y="742125"/>
            <a:ext cx="5646976" cy="30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558038" y="3941375"/>
            <a:ext cx="5674200" cy="112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Causes of death (1858). Often known for pioneering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graphical storytelling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Effective use of data visualization for change and argument. Epidemic diseases vs battlefield injury.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How we got to now... 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W.E.B. Du Bois </a:t>
            </a:r>
            <a:r>
              <a:rPr altLang="en"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(1900s)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34658" l="13510" r="9637" t="12980"/>
          <a:stretch/>
        </p:blipFill>
        <p:spPr>
          <a:xfrm>
            <a:off x="238150" y="3354150"/>
            <a:ext cx="1619100" cy="159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175" y="615450"/>
            <a:ext cx="3377562" cy="43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297800" y="1177800"/>
            <a:ext cx="2211300" cy="3206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Changed the way we think about data </a:t>
            </a:r>
            <a:r>
              <a:rPr altLang="en"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visualization as message</a:t>
            </a:r>
            <a:r>
              <a:rPr altLang="en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The design ideas and use in sociological settings continues to stem from this early work. Influential in data visualization at the start of the 20th century.</a:t>
            </a:r>
            <a:endParaRPr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